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7" r:id="rId2"/>
    <p:sldId id="268" r:id="rId3"/>
    <p:sldId id="270" r:id="rId4"/>
    <p:sldId id="271" r:id="rId5"/>
    <p:sldId id="269" r:id="rId6"/>
    <p:sldId id="273" r:id="rId7"/>
    <p:sldId id="274" r:id="rId8"/>
    <p:sldId id="275" r:id="rId9"/>
    <p:sldId id="276" r:id="rId10"/>
    <p:sldId id="277" r:id="rId11"/>
    <p:sldId id="278" r:id="rId12"/>
    <p:sldId id="27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24"/>
    <p:restoredTop sz="94694"/>
  </p:normalViewPr>
  <p:slideViewPr>
    <p:cSldViewPr snapToGrid="0">
      <p:cViewPr varScale="1">
        <p:scale>
          <a:sx n="114" d="100"/>
          <a:sy n="114" d="100"/>
        </p:scale>
        <p:origin x="200" y="3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EBF25F-03E5-0443-B563-5CE83F2BCF4A}" type="datetimeFigureOut">
              <a:rPr lang="en-US" smtClean="0"/>
              <a:t>4/29/25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7A2730-810F-ED43-A708-3D0BFA3E0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700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8D5F16-AFF3-4C6B-097F-E791A17553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042FC14-DDFF-30F2-5FBC-F699FAACAF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76E4AFC-FF5C-50B0-BCC7-FA44E61792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B92B8D-CB2F-9B32-44E8-74271B3C8A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90A19-A5A3-DC4E-A7AD-B4BCDFD5665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9045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AF8746-8250-C40B-E9E8-DAF9EA638C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0F6AC02-F8E6-677C-5B53-EB777B1E3A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91F612B-F579-9B85-E628-6A353296F6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6DB985-DC98-7687-B205-63202B099F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90A19-A5A3-DC4E-A7AD-B4BCDFD5665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0762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83CAAA-1999-BC16-7755-39514C1F68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27F9DFC-875E-3748-7FBD-1FA1F0366B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66B76AC-51A1-FC7B-1EE5-872EC56C85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025B24-8BC3-3DF2-D914-00995E61FD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90A19-A5A3-DC4E-A7AD-B4BCDFD5665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0922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AFE138-C747-5F93-1D1E-BBED0D3F4C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947F464-63D1-9DB2-8C27-2C32396AC9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8B7AD2E-C8EC-A3D2-E379-89BAE62C99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BC543F-CDC1-2B77-8561-64A91FD421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90A19-A5A3-DC4E-A7AD-B4BCDFD5665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3231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DF0ECF-B0EE-387E-F365-2BC6051106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42B4F38-4168-16A0-2907-C5102E5B20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A60B930-CF42-C0E7-54A0-1A2E7E5072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748395-CCAC-C2CF-36A0-25340F68F0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90A19-A5A3-DC4E-A7AD-B4BCDFD5665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7227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73EE16-3435-17CB-4C7B-73ECB4EF8F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C892769-3FA3-4E28-64B5-69FB1CC1BD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7B9B1D5-EFA1-3D1F-5C1B-53DE5C8920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C0AB0-6FF9-50ED-C16A-D1364258ED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90A19-A5A3-DC4E-A7AD-B4BCDFD5665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3284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34E61B-E48F-F08F-1C02-4DCDB886F6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A536FD4-BEF6-33AA-25B0-591A88C240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BE5CABF-CE9C-212C-2D52-47D3604F38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C69681-E5C6-923B-509F-4A9168FBFE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90A19-A5A3-DC4E-A7AD-B4BCDFD5665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985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A3DACE-6CA8-3BD1-9733-F09F0F8682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49BCA24-439A-F5DD-D837-DEDD56A09C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A67EACE-DDAD-F1FB-E526-C304446E44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2AF488-8499-56B4-2ABA-CAB3D013E5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90A19-A5A3-DC4E-A7AD-B4BCDFD5665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18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E293D8-C62C-6F16-CB3F-1758588C67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B4E9342-0A00-E3A9-0C97-C51A92459E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FCB4395-946F-2F18-3863-0E66A8E2AA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DD00FC-C2EF-32C2-21C0-81AE6E8A66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90A19-A5A3-DC4E-A7AD-B4BCDFD5665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0823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231396-4321-78E1-8E53-8FA0771F78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4F2FBA4-B30B-AD70-DF06-18ECDE90AB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EB44B2-ADC2-10FA-BB9C-208E702046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7E196B-7B75-E1EC-C1F6-97282E71BB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90A19-A5A3-DC4E-A7AD-B4BCDFD5665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226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34802B-2045-C43C-5438-FEA4002F32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17412AD-3355-5B1F-0E0F-B5F8DA80F5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F7F15E5-84FB-8B69-300F-76774E9389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19CF96-9A88-1A8B-C188-7250B1DC0F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90A19-A5A3-DC4E-A7AD-B4BCDFD5665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623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5A494B-E43B-0842-9340-E7404DD5FE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7B6326-5C87-97BB-8433-03FCE80582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F1848-C39F-1D33-025E-B1095607F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7A927-126E-A241-BD45-138846915D19}" type="datetimeFigureOut">
              <a:rPr lang="en-US" smtClean="0"/>
              <a:t>4/29/25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C87FFF-003E-115D-1993-5D34BE0B4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0800-1447-E3FA-05EE-C4B7DF928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8C0F5-D8F2-014E-B253-EEF94B6CC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114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D108A-1BE6-03BF-5A4D-31EACC4ED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3C6D3E-BCBE-84A7-943A-53BC532F3A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28E99C-13E8-E1B6-583F-269EF3B72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7A927-126E-A241-BD45-138846915D19}" type="datetimeFigureOut">
              <a:rPr lang="en-US" smtClean="0"/>
              <a:t>4/29/25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170FF8-9C78-6AB7-584E-A8268656B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4DDAA1-5B23-A96C-B13B-96B892361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8C0F5-D8F2-014E-B253-EEF94B6CC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367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10E67B-DBA2-A2C2-E854-36948EF10D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A5077D-5AB2-B496-A194-C1F1533881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7735F2-F12C-9F0A-BB84-D7A215E5C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7A927-126E-A241-BD45-138846915D19}" type="datetimeFigureOut">
              <a:rPr lang="en-US" smtClean="0"/>
              <a:t>4/29/25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5D7C86-D36F-170C-55DA-BAEA271D9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23749F-3AB5-983C-2D15-3E6A6F6A4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8C0F5-D8F2-014E-B253-EEF94B6CC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949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0F847-A46F-BA3C-9210-87420A8EA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2F9347-0B91-F0C3-1210-2F4F8D0FC9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BFF13C-FFDB-5CA5-1906-9A5971165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7A927-126E-A241-BD45-138846915D19}" type="datetimeFigureOut">
              <a:rPr lang="en-US" smtClean="0"/>
              <a:t>4/29/25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878AA8-6097-7CB2-0B15-18DFF7F8D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37985B-D768-6D0D-BE72-197E77BAD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8C0F5-D8F2-014E-B253-EEF94B6CC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257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65FD8-DFFA-E104-2FEB-35907BBAC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2BF6E2-9C7B-91F9-B68D-700353E43B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3B0E9E-61FE-465F-76A8-899341610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7A927-126E-A241-BD45-138846915D19}" type="datetimeFigureOut">
              <a:rPr lang="en-US" smtClean="0"/>
              <a:t>4/29/25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F76EC0-168F-B11F-82E7-702892A46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62147C-5C29-57DA-421B-C1C4FFF51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8C0F5-D8F2-014E-B253-EEF94B6CC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188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442D9-EE2D-9BDE-ED51-3D412F96FC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468F21-A0A5-B97A-7B19-C8D38344FA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C9A229-F17D-3ABE-5549-F8F11AFDA2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7D4ACF-8E65-1E72-4912-FB5ABF3A7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7A927-126E-A241-BD45-138846915D19}" type="datetimeFigureOut">
              <a:rPr lang="en-US" smtClean="0"/>
              <a:t>4/29/25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7E83AA-9357-2EAC-5F66-43A748423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47B917-3B5C-D4F7-5E67-F627A3488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8C0F5-D8F2-014E-B253-EEF94B6CC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63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A4A2E-17CF-B00B-58F4-0B20971E8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2EAD49-0E52-AC96-028D-771EC7DCF0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48B9C6-36AE-977E-1029-F8CCA5817F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3DDEBB-D326-EC69-4A88-C98993BD5E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2A96CF-943D-FE15-943D-D783115F44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60C8519-B6B6-7CFB-E6CE-D7665FA5C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7A927-126E-A241-BD45-138846915D19}" type="datetimeFigureOut">
              <a:rPr lang="en-US" smtClean="0"/>
              <a:t>4/29/25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35BC8F-A1A6-1852-542B-A383CAAC8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0B06B02-8B43-F94D-C5EB-6A5F5C7F0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8C0F5-D8F2-014E-B253-EEF94B6CC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897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18E22-1D52-462B-3537-A1D3065C4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CF3EA2-47E7-49D3-9DD3-5026AC991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7A927-126E-A241-BD45-138846915D19}" type="datetimeFigureOut">
              <a:rPr lang="en-US" smtClean="0"/>
              <a:t>4/29/25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D0232C-6E88-BF67-4114-078F1A700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9C722A-C4BF-121E-EE16-1FEF80E56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8C0F5-D8F2-014E-B253-EEF94B6CC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890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4610D2-A087-FAA3-C34D-EF080CF71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7A927-126E-A241-BD45-138846915D19}" type="datetimeFigureOut">
              <a:rPr lang="en-US" smtClean="0"/>
              <a:t>4/29/25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8E3F7F-190E-7283-BBF8-9C1C5C098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A9150E-3CD1-104B-8E1C-727D3B837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8C0F5-D8F2-014E-B253-EEF94B6CC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6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7D444-7474-2296-5AA6-262F2D851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9D30E-16A3-C43D-296A-E2DBC1BA93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A0FD82-4CF7-CDA0-112F-C8595F69CB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9162A5-A2A0-CB9C-DBA0-93180C441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7A927-126E-A241-BD45-138846915D19}" type="datetimeFigureOut">
              <a:rPr lang="en-US" smtClean="0"/>
              <a:t>4/29/25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AED4D1-F22A-CBDD-8EF1-D5CC1F5A4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173E2D-AC2A-57AF-D3CF-72D67A224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8C0F5-D8F2-014E-B253-EEF94B6CC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300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69339-AF86-E174-75E1-1B52AD62C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C9DE08-8BC6-0BC3-CB9E-A7ADA5131A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BDC25E-97F1-7527-8F8D-2580B2D16B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9129CD-752F-4C40-C54D-0496707D2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7A927-126E-A241-BD45-138846915D19}" type="datetimeFigureOut">
              <a:rPr lang="en-US" smtClean="0"/>
              <a:t>4/29/25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A0C506-ED41-9F8B-D49D-B272E7759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416B0F-F26F-1812-BC0A-4A980929E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8C0F5-D8F2-014E-B253-EEF94B6CC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005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12109A-D30D-946A-4840-6E6761134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D72A80-2A2D-CD94-FF9F-00834841CB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B34DBF-E203-D6DF-CA63-70F65E7506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C37A927-126E-A241-BD45-138846915D19}" type="datetimeFigureOut">
              <a:rPr lang="en-US" smtClean="0"/>
              <a:t>4/29/25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F8F180-7A63-928B-3920-46376890C9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4ECAA-0476-199F-A769-C550713303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A8C0F5-D8F2-014E-B253-EEF94B6CC6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230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DE21E1-BCED-D3C4-4328-BE3CE4BDFA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artoon of a person holding a magnifying glass&#10;&#10;AI-generated content may be incorrect.">
            <a:extLst>
              <a:ext uri="{FF2B5EF4-FFF2-40B4-BE49-F238E27FC236}">
                <a16:creationId xmlns:a16="http://schemas.microsoft.com/office/drawing/2014/main" id="{E0CFFECE-02FA-E8E6-8BC2-0A2BFFA392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778" y="2449836"/>
            <a:ext cx="4188941" cy="418894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EEF4C00-39CC-B3BD-F890-E963890FCAA2}"/>
              </a:ext>
            </a:extLst>
          </p:cNvPr>
          <p:cNvSpPr txBox="1"/>
          <p:nvPr/>
        </p:nvSpPr>
        <p:spPr>
          <a:xfrm>
            <a:off x="395416" y="1141057"/>
            <a:ext cx="117965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Introduction to Artificial Intelligence</a:t>
            </a:r>
            <a:endParaRPr lang="en-US" sz="3200" i="0" dirty="0">
              <a:solidFill>
                <a:schemeClr val="tx2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46C1EE4-8B6E-D8B2-F4FD-C4E72B8B6D50}"/>
              </a:ext>
            </a:extLst>
          </p:cNvPr>
          <p:cNvSpPr txBox="1"/>
          <p:nvPr/>
        </p:nvSpPr>
        <p:spPr>
          <a:xfrm>
            <a:off x="3395444" y="3343977"/>
            <a:ext cx="58571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Helvetica" pitchFamily="2" charset="0"/>
              </a:rPr>
              <a:t>Instructor: Shri Harini Ramesh</a:t>
            </a:r>
          </a:p>
          <a:p>
            <a:pPr algn="ctr"/>
            <a:endParaRPr lang="en-US" sz="2400" b="1" dirty="0">
              <a:solidFill>
                <a:schemeClr val="tx1">
                  <a:lumMod val="50000"/>
                  <a:lumOff val="50000"/>
                </a:schemeClr>
              </a:solidFill>
              <a:latin typeface="Helvetica" pitchFamily="2" charset="0"/>
            </a:endParaRPr>
          </a:p>
          <a:p>
            <a:pPr algn="ctr"/>
            <a:r>
              <a:rPr lang="en-US" sz="2400" b="1" i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Helvetica" pitchFamily="2" charset="0"/>
              </a:rPr>
              <a:t>April 28 – May 2, 2025</a:t>
            </a:r>
            <a:endParaRPr lang="en-US" sz="2400" b="1" dirty="0">
              <a:solidFill>
                <a:schemeClr val="tx1">
                  <a:lumMod val="50000"/>
                  <a:lumOff val="50000"/>
                </a:schemeClr>
              </a:solidFill>
              <a:latin typeface="Helvetica" pitchFamily="2" charset="0"/>
            </a:endParaRPr>
          </a:p>
        </p:txBody>
      </p:sp>
      <p:pic>
        <p:nvPicPr>
          <p:cNvPr id="14" name="Picture 13" descr="A red and white logo on a black background&#10;&#10;AI-generated content may be incorrect.">
            <a:extLst>
              <a:ext uri="{FF2B5EF4-FFF2-40B4-BE49-F238E27FC236}">
                <a16:creationId xmlns:a16="http://schemas.microsoft.com/office/drawing/2014/main" id="{A747A193-E3CC-DE83-929F-7A7EAF64B0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5962375"/>
            <a:ext cx="2327215" cy="113568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218103B-4089-3400-D3BD-23CE8C9CEF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52547" y="6290159"/>
            <a:ext cx="2737479" cy="240057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4B90B67-B1B0-08E7-D1F4-98031DF88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5740A-48DE-CA44-AFCC-F5046A31937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039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A157F4-9BA8-3727-89DE-7971C56BC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F6CEAA-A903-CBFE-4CD7-97BB9D186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29674EEE-B5EB-8449-9CEB-232ADB5BA476}" type="slidenum">
              <a:rPr lang="en-US">
                <a:solidFill>
                  <a:schemeClr val="tx1">
                    <a:tint val="75000"/>
                  </a:schemeClr>
                </a:solidFill>
              </a:rPr>
              <a:pPr>
                <a:spcAft>
                  <a:spcPts val="600"/>
                </a:spcAft>
              </a:pPr>
              <a:t>10</a:t>
            </a:fld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7BA804C-8A18-6721-A2DB-BC6E0BCD0F31}"/>
              </a:ext>
            </a:extLst>
          </p:cNvPr>
          <p:cNvSpPr txBox="1"/>
          <p:nvPr/>
        </p:nvSpPr>
        <p:spPr>
          <a:xfrm>
            <a:off x="1156517" y="1756075"/>
            <a:ext cx="10297643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Creates new things, like pictures, stories, or even sounds, based on what it’s learned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Instead of just saying “dog” or “cat,” Generative AI could create a brand-new picture of a dog or cat that doesn’t exist!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EB1894D-845B-5E4C-65F6-2F7A5B788CC9}"/>
              </a:ext>
            </a:extLst>
          </p:cNvPr>
          <p:cNvSpPr txBox="1"/>
          <p:nvPr/>
        </p:nvSpPr>
        <p:spPr>
          <a:xfrm>
            <a:off x="605481" y="501650"/>
            <a:ext cx="117965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0" dirty="0">
                <a:solidFill>
                  <a:schemeClr val="tx2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Gen AI</a:t>
            </a:r>
            <a:endParaRPr lang="en-US" sz="3200" i="0" dirty="0">
              <a:solidFill>
                <a:schemeClr val="tx2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9985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6C1494-75ED-4F9B-94E1-EB0C92A2F1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6C0828-5F9C-2E11-E945-172091B98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29674EEE-B5EB-8449-9CEB-232ADB5BA476}" type="slidenum">
              <a:rPr lang="en-US">
                <a:solidFill>
                  <a:schemeClr val="tx1">
                    <a:tint val="75000"/>
                  </a:schemeClr>
                </a:solidFill>
              </a:rPr>
              <a:pPr>
                <a:spcAft>
                  <a:spcPts val="600"/>
                </a:spcAft>
              </a:pPr>
              <a:t>11</a:t>
            </a:fld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6F9CC3A-5B07-6B7C-9B03-FD0A567E70BD}"/>
              </a:ext>
            </a:extLst>
          </p:cNvPr>
          <p:cNvSpPr txBox="1"/>
          <p:nvPr/>
        </p:nvSpPr>
        <p:spPr>
          <a:xfrm>
            <a:off x="1156517" y="1756075"/>
            <a:ext cx="10297643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Specialize in words and text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if we ask, “Describe a dog,” it might say, “A dog has four legs, a wagging tail, and loves to bark.”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0FE8BE2-CDAC-AB1F-C3CB-6514E72BA213}"/>
              </a:ext>
            </a:extLst>
          </p:cNvPr>
          <p:cNvSpPr txBox="1"/>
          <p:nvPr/>
        </p:nvSpPr>
        <p:spPr>
          <a:xfrm>
            <a:off x="605481" y="501650"/>
            <a:ext cx="117965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0" dirty="0">
                <a:solidFill>
                  <a:schemeClr val="tx2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LLM</a:t>
            </a:r>
            <a:endParaRPr lang="en-US" sz="3200" i="0" dirty="0">
              <a:solidFill>
                <a:schemeClr val="tx2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20664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7FEEC7-D263-5802-36D1-EF3DD7CA5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3AA4D0-C02C-6FD4-9E22-5D50B0D58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29674EEE-B5EB-8449-9CEB-232ADB5BA476}" type="slidenum">
              <a:rPr lang="en-US">
                <a:solidFill>
                  <a:schemeClr val="tx1">
                    <a:tint val="75000"/>
                  </a:schemeClr>
                </a:solidFill>
              </a:rPr>
              <a:pPr>
                <a:spcAft>
                  <a:spcPts val="600"/>
                </a:spcAft>
              </a:pPr>
              <a:t>12</a:t>
            </a:fld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BD38ECF-48CE-A6E8-F592-65BAA73407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075" y="0"/>
            <a:ext cx="667226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1102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701178-DCD7-C5EF-1401-F1999DDF7E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18A1A2-118B-EE8F-8AC9-61AB62D0E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29674EEE-B5EB-8449-9CEB-232ADB5BA476}" type="slidenum">
              <a:rPr lang="en-US">
                <a:solidFill>
                  <a:schemeClr val="tx1">
                    <a:tint val="75000"/>
                  </a:schemeClr>
                </a:solidFill>
              </a:rPr>
              <a:pPr>
                <a:spcAft>
                  <a:spcPts val="600"/>
                </a:spcAft>
              </a:pPr>
              <a:t>2</a:t>
            </a:fld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E8FF160-CACF-7DFA-0E6D-EF77950DA124}"/>
              </a:ext>
            </a:extLst>
          </p:cNvPr>
          <p:cNvSpPr txBox="1"/>
          <p:nvPr/>
        </p:nvSpPr>
        <p:spPr>
          <a:xfrm>
            <a:off x="1056157" y="1443841"/>
            <a:ext cx="10079686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AI is when machines perform tasks that usually require human intelligence.</a:t>
            </a:r>
          </a:p>
          <a:p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Examples: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Recognizing images (Face ID)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Making decisions (Self-driving cars)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Understanding language (ChatGPT)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E52FED9-08EE-E6AC-5E58-5AD8489C8B84}"/>
              </a:ext>
            </a:extLst>
          </p:cNvPr>
          <p:cNvSpPr txBox="1"/>
          <p:nvPr/>
        </p:nvSpPr>
        <p:spPr>
          <a:xfrm>
            <a:off x="605481" y="501650"/>
            <a:ext cx="117965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0" dirty="0">
                <a:solidFill>
                  <a:schemeClr val="tx2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What is Artificial Intelligence (AI)?</a:t>
            </a:r>
            <a:endParaRPr lang="en-US" sz="3200" i="0" dirty="0">
              <a:solidFill>
                <a:schemeClr val="tx2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6134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48133A-9B6D-C3EB-66B5-0E30D4DB5D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3C5EC3-EE6F-8E6E-C0D7-6DA2273A0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29674EEE-B5EB-8449-9CEB-232ADB5BA476}" type="slidenum">
              <a:rPr lang="en-US">
                <a:solidFill>
                  <a:schemeClr val="tx1">
                    <a:tint val="75000"/>
                  </a:schemeClr>
                </a:solidFill>
              </a:rPr>
              <a:pPr>
                <a:spcAft>
                  <a:spcPts val="600"/>
                </a:spcAft>
              </a:pPr>
              <a:t>3</a:t>
            </a:fld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DD0AB1F-2D91-EDF8-7C96-C45A2E938B56}"/>
              </a:ext>
            </a:extLst>
          </p:cNvPr>
          <p:cNvSpPr txBox="1"/>
          <p:nvPr/>
        </p:nvSpPr>
        <p:spPr>
          <a:xfrm>
            <a:off x="1113873" y="2705725"/>
            <a:ext cx="1056649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0" dirty="0">
                <a:solidFill>
                  <a:schemeClr val="tx2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What’s the most interesting or scary use of AI you’ve heard of?</a:t>
            </a:r>
            <a:endParaRPr lang="en-US" sz="3200" i="0" dirty="0">
              <a:solidFill>
                <a:schemeClr val="tx2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302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ECC2CD-E629-634B-A39B-0116E6A472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9D04AD-A7C5-5EE8-D58B-1D0B3DD3A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29674EEE-B5EB-8449-9CEB-232ADB5BA476}" type="slidenum">
              <a:rPr lang="en-US">
                <a:solidFill>
                  <a:schemeClr val="tx1">
                    <a:tint val="75000"/>
                  </a:schemeClr>
                </a:solidFill>
              </a:rPr>
              <a:pPr>
                <a:spcAft>
                  <a:spcPts val="600"/>
                </a:spcAft>
              </a:pPr>
              <a:t>4</a:t>
            </a:fld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95BA6B3-4100-8C38-0339-3C4D9DE6114C}"/>
              </a:ext>
            </a:extLst>
          </p:cNvPr>
          <p:cNvSpPr txBox="1"/>
          <p:nvPr/>
        </p:nvSpPr>
        <p:spPr>
          <a:xfrm>
            <a:off x="644711" y="2367171"/>
            <a:ext cx="1090257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0" dirty="0">
                <a:solidFill>
                  <a:schemeClr val="tx2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Let’s imagine you want to teach a computer to tell the difference between a cat and a dog in a photo </a:t>
            </a:r>
            <a:endParaRPr lang="en-US" sz="3200" i="0" dirty="0">
              <a:solidFill>
                <a:schemeClr val="tx2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71340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6EC245-5F2B-BB52-5C58-F54303488A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9111D1-D10A-E381-CD7F-47EB47F42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29674EEE-B5EB-8449-9CEB-232ADB5BA476}" type="slidenum">
              <a:rPr lang="en-US">
                <a:solidFill>
                  <a:schemeClr val="tx1">
                    <a:tint val="75000"/>
                  </a:schemeClr>
                </a:solidFill>
              </a:rPr>
              <a:pPr>
                <a:spcAft>
                  <a:spcPts val="600"/>
                </a:spcAft>
              </a:pPr>
              <a:t>5</a:t>
            </a:fld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FF05953-E9BC-5C34-BC91-0DFAA83827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075" y="0"/>
            <a:ext cx="667226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946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6050A0-6833-CF71-A237-4C650ABCAD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943181-6712-CED3-1E95-1BD374EB6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29674EEE-B5EB-8449-9CEB-232ADB5BA476}" type="slidenum">
              <a:rPr lang="en-US">
                <a:solidFill>
                  <a:schemeClr val="tx1">
                    <a:tint val="75000"/>
                  </a:schemeClr>
                </a:solidFill>
              </a:rPr>
              <a:pPr>
                <a:spcAft>
                  <a:spcPts val="600"/>
                </a:spcAft>
              </a:pPr>
              <a:t>6</a:t>
            </a:fld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446C579-B8CC-919F-3028-A23569CBD83F}"/>
              </a:ext>
            </a:extLst>
          </p:cNvPr>
          <p:cNvSpPr txBox="1"/>
          <p:nvPr/>
        </p:nvSpPr>
        <p:spPr>
          <a:xfrm>
            <a:off x="1056157" y="1443841"/>
            <a:ext cx="7343924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Follows strict instructions we give it, like a recipe. It doesn’t learn—it just does what it’s told.</a:t>
            </a:r>
          </a:p>
          <a:p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If the animal has pointy ears and whiskers, it’s a cat. If it has floppy ears and a wagging tail, it’s a dog.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F060108-B5B2-486C-567F-06DE5D0EBBE3}"/>
              </a:ext>
            </a:extLst>
          </p:cNvPr>
          <p:cNvSpPr txBox="1"/>
          <p:nvPr/>
        </p:nvSpPr>
        <p:spPr>
          <a:xfrm>
            <a:off x="605481" y="501650"/>
            <a:ext cx="117965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0" dirty="0">
                <a:solidFill>
                  <a:schemeClr val="tx2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Rule based AI</a:t>
            </a:r>
            <a:endParaRPr lang="en-US" sz="3200" i="0" dirty="0">
              <a:solidFill>
                <a:schemeClr val="tx2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3074" name="Picture 2" descr="if statement in C Programming ...">
            <a:extLst>
              <a:ext uri="{FF2B5EF4-FFF2-40B4-BE49-F238E27FC236}">
                <a16:creationId xmlns:a16="http://schemas.microsoft.com/office/drawing/2014/main" id="{EDFC3BD2-5A92-04A3-6907-77D1927CA0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600" y="2296682"/>
            <a:ext cx="3149600" cy="257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if statement in C Programming ...">
            <a:extLst>
              <a:ext uri="{FF2B5EF4-FFF2-40B4-BE49-F238E27FC236}">
                <a16:creationId xmlns:a16="http://schemas.microsoft.com/office/drawing/2014/main" id="{11BCF477-8C03-15DC-42F5-C97BB0AC5F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0" y="2449082"/>
            <a:ext cx="3149600" cy="257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8275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917ABC-B26C-5BA5-D119-FD679810AE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BC66C3-418A-C3FB-ACBF-755491719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29674EEE-B5EB-8449-9CEB-232ADB5BA476}" type="slidenum">
              <a:rPr lang="en-US">
                <a:solidFill>
                  <a:schemeClr val="tx1">
                    <a:tint val="75000"/>
                  </a:schemeClr>
                </a:solidFill>
              </a:rPr>
              <a:pPr>
                <a:spcAft>
                  <a:spcPts val="600"/>
                </a:spcAft>
              </a:pPr>
              <a:t>7</a:t>
            </a:fld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D368D73-884C-0708-4A54-608A400B5936}"/>
              </a:ext>
            </a:extLst>
          </p:cNvPr>
          <p:cNvSpPr txBox="1"/>
          <p:nvPr/>
        </p:nvSpPr>
        <p:spPr>
          <a:xfrm>
            <a:off x="1156517" y="2146368"/>
            <a:ext cx="10297643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Machine Learning is a type of AI where the computer learns from example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 show the computer lots of pictures labeled “dog” or “cat” (e.g., 100 dogs, 100 cats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DD0BCE-5CC7-1FB0-7BAF-64B137A71252}"/>
              </a:ext>
            </a:extLst>
          </p:cNvPr>
          <p:cNvSpPr txBox="1"/>
          <p:nvPr/>
        </p:nvSpPr>
        <p:spPr>
          <a:xfrm>
            <a:off x="605481" y="501650"/>
            <a:ext cx="117965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0" dirty="0">
                <a:solidFill>
                  <a:schemeClr val="tx2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Machine Learning</a:t>
            </a:r>
            <a:endParaRPr lang="en-US" sz="3200" i="0" dirty="0">
              <a:solidFill>
                <a:schemeClr val="tx2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5474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CABECD-48E8-6187-5136-7DC234C7FF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39C253-83BC-2E4A-5895-DCC8C95F7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29674EEE-B5EB-8449-9CEB-232ADB5BA476}" type="slidenum">
              <a:rPr lang="en-US">
                <a:solidFill>
                  <a:schemeClr val="tx1">
                    <a:tint val="75000"/>
                  </a:schemeClr>
                </a:solidFill>
              </a:rPr>
              <a:pPr>
                <a:spcAft>
                  <a:spcPts val="600"/>
                </a:spcAft>
              </a:pPr>
              <a:t>8</a:t>
            </a:fld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CC29C6B-B647-33A2-0B11-3749CC9A9E60}"/>
              </a:ext>
            </a:extLst>
          </p:cNvPr>
          <p:cNvSpPr txBox="1"/>
          <p:nvPr/>
        </p:nvSpPr>
        <p:spPr>
          <a:xfrm>
            <a:off x="1156517" y="1756075"/>
            <a:ext cx="10297643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Neural Networks work like a mini brain. They’re made of layers of “neurons” (like brain cells) that pass information to solve problems.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Neural Network takes a picture and breaks it into pieces (like pixels, edges, or shapes).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744EB70-F472-CC6B-F494-B6DE9540BF2F}"/>
              </a:ext>
            </a:extLst>
          </p:cNvPr>
          <p:cNvSpPr txBox="1"/>
          <p:nvPr/>
        </p:nvSpPr>
        <p:spPr>
          <a:xfrm>
            <a:off x="605481" y="501650"/>
            <a:ext cx="117965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0" dirty="0">
                <a:solidFill>
                  <a:schemeClr val="tx2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Neural Networks</a:t>
            </a:r>
            <a:endParaRPr lang="en-US" sz="3200" i="0" dirty="0">
              <a:solidFill>
                <a:schemeClr val="tx2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33740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C1DD76-87DF-1856-F243-59C7B59979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062FDD-6841-F39A-6DBC-09D0D9876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29674EEE-B5EB-8449-9CEB-232ADB5BA476}" type="slidenum">
              <a:rPr lang="en-US">
                <a:solidFill>
                  <a:schemeClr val="tx1">
                    <a:tint val="75000"/>
                  </a:schemeClr>
                </a:solidFill>
              </a:rPr>
              <a:pPr>
                <a:spcAft>
                  <a:spcPts val="600"/>
                </a:spcAft>
              </a:pPr>
              <a:t>9</a:t>
            </a:fld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56731BE-4A67-7094-2A64-A7B427F6A9AB}"/>
              </a:ext>
            </a:extLst>
          </p:cNvPr>
          <p:cNvSpPr txBox="1"/>
          <p:nvPr/>
        </p:nvSpPr>
        <p:spPr>
          <a:xfrm>
            <a:off x="1156517" y="1756075"/>
            <a:ext cx="10297643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Deep Learning is a type of Machine Learning that uses Neural Networks with lots of layers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One layer might notice tiny details like whisker patterns, another spots eye shapes, and another combines them to understand the whole animal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It’s great at spotting dogs and cats even in tricky pictures, like a fluffy cat that looks a bit like a dog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635A4-6664-6D66-C915-19452B2A9B87}"/>
              </a:ext>
            </a:extLst>
          </p:cNvPr>
          <p:cNvSpPr txBox="1"/>
          <p:nvPr/>
        </p:nvSpPr>
        <p:spPr>
          <a:xfrm>
            <a:off x="605481" y="501650"/>
            <a:ext cx="117965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0" dirty="0">
                <a:solidFill>
                  <a:schemeClr val="tx2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Deep Learning</a:t>
            </a:r>
            <a:endParaRPr lang="en-US" sz="3200" i="0" dirty="0">
              <a:solidFill>
                <a:schemeClr val="tx2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4546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3758</TotalTime>
  <Words>399</Words>
  <Application>Microsoft Macintosh PowerPoint</Application>
  <PresentationFormat>Widescreen</PresentationFormat>
  <Paragraphs>69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Aptos</vt:lpstr>
      <vt:lpstr>Aptos Display</vt:lpstr>
      <vt:lpstr>Arial</vt:lpstr>
      <vt:lpstr>Helvetica</vt:lpstr>
      <vt:lpstr>Segoe UI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Shri Harini Ramesh</dc:creator>
  <cp:lastModifiedBy>Shri Harini Ramesh</cp:lastModifiedBy>
  <cp:revision>2</cp:revision>
  <dcterms:created xsi:type="dcterms:W3CDTF">2025-04-25T18:24:05Z</dcterms:created>
  <dcterms:modified xsi:type="dcterms:W3CDTF">2025-04-30T01:53:38Z</dcterms:modified>
</cp:coreProperties>
</file>