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7" r:id="rId2"/>
    <p:sldId id="275" r:id="rId3"/>
    <p:sldId id="273" r:id="rId4"/>
    <p:sldId id="274" r:id="rId5"/>
    <p:sldId id="276" r:id="rId6"/>
    <p:sldId id="277" r:id="rId7"/>
    <p:sldId id="278" r:id="rId8"/>
    <p:sldId id="271" r:id="rId9"/>
    <p:sldId id="280" r:id="rId10"/>
    <p:sldId id="281" r:id="rId11"/>
    <p:sldId id="268" r:id="rId12"/>
    <p:sldId id="272" r:id="rId13"/>
    <p:sldId id="279" r:id="rId14"/>
    <p:sldId id="283" r:id="rId15"/>
    <p:sldId id="282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13"/>
    <p:restoredTop sz="94715"/>
  </p:normalViewPr>
  <p:slideViewPr>
    <p:cSldViewPr snapToGrid="0">
      <p:cViewPr>
        <p:scale>
          <a:sx n="100" d="100"/>
          <a:sy n="100" d="100"/>
        </p:scale>
        <p:origin x="144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86BE58-10B7-9741-B948-442E97DB878D}" type="datetimeFigureOut">
              <a:rPr lang="en-US" smtClean="0"/>
              <a:t>4/30/25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6EA960-BDB2-1B46-A9F9-46C6AF3D3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600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28F82-E70C-6A17-2EE8-C4F3CCD41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049710-E40D-F321-162A-E83F0DE8C7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8FBA32-555B-2C31-9EAE-474D9FC440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C5261E-6A01-9131-2BF8-405D97564C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4112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D5F16-AFF3-4C6B-097F-E791A1755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42FC14-DDFF-30F2-5FBC-F699FAACAF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6E4AFC-FF5C-50B0-BCC7-FA44E61792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B92B8D-CB2F-9B32-44E8-74271B3C8A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045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F3735-10A1-40ED-F5D9-B95A69228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0B3721-D6FE-04C3-497C-F56710582B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3C68EE-DF0E-8321-221C-6D769B5E9F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7127A-DAA0-F342-F1F1-D6CBF74BA4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5495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47220-7827-EE2D-A8F3-AB86E42BA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37A433-5E70-5D9B-1CF0-6F321F8964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48F018-788E-9931-8833-A9AA56F633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64634-B954-4848-6B1E-70D86A9BD6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8789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86FC3-5753-7057-E38A-B1199F61B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7D7F9D-173D-CAB7-6D3F-F28EB26862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DB9D18-09BF-49CC-9F8F-E8A8690028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16BCF5-3D13-CFB6-87FD-AA6940D6ED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174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2DD61-87E1-8ACE-FDC3-B6632B872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0D56BF-48B3-83F2-B7A0-CB5537171B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69A6DD-DB2F-2DC1-08AF-B872FA3B3F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A4B610-33B5-A508-39D4-646B785C10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7396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3C0CA-D8EE-2D05-26B2-F25E0E0B2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A96025-37DD-6BE5-3A59-8A8EFAEEB7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0028A3-C1F5-20F0-D47A-3A9EA7B501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C7143-1A1C-4C7A-53A3-51E03DC6E5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4809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8AA4D-B74B-55F2-1017-957D27D5A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3546E2-F3A6-EDD9-B352-E7FBA76D4E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78C6A9-C2AC-F9E4-5ACA-B3655E7A06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BD192-D061-C418-67FD-9492EE209D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0488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3EA3F-03E9-CBFB-2A6D-7A10B9113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BB54F4-E42E-48EA-8ABF-20204F40A7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A9C928-448D-6810-3616-B5243AE435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BCEB2C-E35C-5957-6B8B-00BED69A4E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2690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A4DF3-C1B7-A66C-1393-F11499A64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3B8980-BF95-509D-F175-28E83CED64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156484-47D4-0D26-6B3E-31676B62AD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A6658C-88A6-7C2F-FE5C-4FAF5DBAA7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4470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800A2-78EE-984B-7E1E-4A765DA03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80550C-2A71-8A7C-330E-638979E1CA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012262-DD71-3362-FB40-851A1E1067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E333EE-B4EC-B277-1A20-8F611C86CA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889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FADB6-3562-68D1-14DE-27B7687E7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3E8F97-33E9-9F81-91A8-4EBF766A64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92282B-BBD6-172A-AB33-F156C086EB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2B6ACA-C8C8-8826-0C8F-A2C8CCA030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0170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548B0-BB12-022D-B302-18AAC16AE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1CFD6F-219C-20FE-F85C-4E58C7E947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CCC406-AD4F-27ED-3EB8-268FEDCA56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0CA686-1BD9-88E8-DCC9-A8B973ECB2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5390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9F1C3-A0F2-97FB-E147-6F6E493DA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BF5C35-DF85-F098-A85B-5651E349EA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14875B-741D-93E9-7DBF-691DB89E67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82171D-D4FD-03E8-4A49-4F78F402D1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63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94050-2D2D-D5D6-16F3-603502D12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CA724C-9E88-5A75-2372-3FAE7708D9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B59811-E3A2-00ED-CDF5-AA7EC6EF2E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ABB861-DD46-3A15-6791-D84D0FC6BF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332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EB0C0-EE00-1829-B743-6A23A7F6A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A2FF01-AC67-9F30-D4DA-C1B9F4EF16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70EC4A-B1DE-2D52-8A0B-E2DBE372DC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06FDB4-B9C1-AB84-0409-4C46A84FEE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1693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8EF03-7F4D-F889-E6CC-564962D11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EEDE8B-3EE4-4872-82ED-1C168AA6FA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A29061-25DE-A7B0-8EB1-05653C96FB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BFE2E3-A5D6-4858-2A0C-4801C1C97C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3702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6D15B-D8F2-1B1B-D7C5-5629DCCEA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0AEC28-C1C8-CE0B-4717-12F030E3B5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21A132-6DAE-3D40-25BB-C75D8B5F42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B2427-3ED4-14BC-6476-41E0BC69B4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6917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46A68-BB4D-EC5B-353E-05DA877D8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CC7A61-E323-37BC-A14C-5C5B04FA6C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7935EB-F49D-F4F2-B947-D66764E854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A5F716-5E04-D492-F9A7-68E367CA9D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1502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90C3A-4BCF-7A4D-8FC3-222205007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E8F01E-2281-12F5-4171-6092164B4C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68F241-9939-3493-0301-B877D9944C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7316E1-AD65-0160-78FC-0AD1086345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2058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B5E9B-9473-572F-6348-454653554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A4D100-2F30-B24A-286A-53C8D26F21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96D5BD-4017-42F5-FBB7-3047EA422C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0A7E2-B848-FF80-373C-7E04EF97E5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3604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8224E-FCD1-E7B8-6D2B-755CE50B7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E426E6-FE5C-ACAB-8E19-1953C43F71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878CBA-FA59-F908-54C9-55E78D5AAE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54564F-816F-CB01-607D-09342F5129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59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4E6B0-DE6B-A917-AC19-18534418E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25A8F1-1492-E390-73F3-E3AE89752C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F97100-C6AF-34A9-2E55-AC187614F7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879CB3-D318-A855-63F2-64BC95476A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739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507B7-0A72-9A03-8A6A-1F5922B75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AFD43F-5C0E-AC7E-4090-F5B6D3C669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D1CB7E-999A-A216-BCCE-9CC1016917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BD53CE-AE6B-9154-E9FF-D045E8BB58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C138A-7EB6-9776-2017-94C012CE6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247C82-ADD8-3419-0B8E-80BC6CDC93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3F3C5C-6011-A4C7-1BD5-3B0A867483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DF5717-C0CD-9101-2913-7E92014903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33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8DE57-88E8-92DC-30E6-60F5E5194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9175A4-5A4A-548E-C157-C8F3AA0FA5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0DC732-C3A7-7FEB-91E9-DCE0FFE260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1B6817-FB75-523C-A48F-45243CB14C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061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711F7-39D1-55AF-3931-F49743757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2BC75D-6E0D-54C4-0B97-FE33504798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0A3F11-7E57-FAEA-59EB-7F77800F92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E3AA4A-0744-0A37-2574-7A1385FD49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32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EF89C-A3A3-9E8C-811F-BAB8C2967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1B3BF7-E2AD-1C1C-7C5D-DB50D6ADE6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D12764-BB36-89AD-3995-A1D74DA4CA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DE9C8-C149-4FD6-5B72-37A62AF8EB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943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ED06D-10A3-23E3-64E1-80A5192FD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D1F9ED-9F25-7BB1-D1B5-EECCAC2BF2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2F5231-B479-9DE2-5712-F54F54E3D3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9E3EB6-F396-D650-71A7-3CB09C6257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709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489FF-8809-E44C-EF5B-5B90F3A2BD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7951AF-6B9F-3A41-756D-8B8EDE565E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912319-49CC-25FE-34BB-37C2FC1CB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4662-EA1A-5447-B7DA-349C455785F2}" type="datetimeFigureOut">
              <a:rPr lang="en-US" smtClean="0"/>
              <a:t>4/30/25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DF366-C6C8-BA66-9406-BA0A1A190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B91B4-1897-11EF-E4D4-30F05426E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7A3C-013A-5A46-9961-B281462CB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901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D271C-E573-413E-DDC9-996233620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A9866E-5C5D-C526-B7B1-85AB1E7EBD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D2418-B010-FB9D-25D5-3BF10C7DC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4662-EA1A-5447-B7DA-349C455785F2}" type="datetimeFigureOut">
              <a:rPr lang="en-US" smtClean="0"/>
              <a:t>4/30/25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DDF5E-738C-573A-0BBB-0139E27B6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9AC2C-ADE9-66CF-04B9-72FAF4AC5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7A3C-013A-5A46-9961-B281462CB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05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49366E-E20A-4A1A-205B-326AC1AA32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982ED4-A9A2-C2AB-3CFF-52BCF67AFC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F1891-6F75-BE87-1B6E-9C7F8476A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4662-EA1A-5447-B7DA-349C455785F2}" type="datetimeFigureOut">
              <a:rPr lang="en-US" smtClean="0"/>
              <a:t>4/30/25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3A5E1-6183-6DFC-A7AF-358BAD234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B8E6B-5F88-93C4-0784-8024F5319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7A3C-013A-5A46-9961-B281462CB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B012C-12F5-8155-2F31-B69753AAA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51C59-BCFD-FA88-0EA1-2570494154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4F869-A7E0-CEB8-6BFE-8E3A75C6A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4662-EA1A-5447-B7DA-349C455785F2}" type="datetimeFigureOut">
              <a:rPr lang="en-US" smtClean="0"/>
              <a:t>4/30/25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7549C-A97D-1BB8-F863-718DF1F8C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86A40-A164-0D21-C485-06EEF4028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7A3C-013A-5A46-9961-B281462CB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54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E06D7-503E-A326-8953-52DAB6906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0598D1-21C1-7E28-DF12-5BC8CB2FC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83B19-47D2-F0A5-8F71-A3AE1124E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4662-EA1A-5447-B7DA-349C455785F2}" type="datetimeFigureOut">
              <a:rPr lang="en-US" smtClean="0"/>
              <a:t>4/30/25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B7EAA-1C06-A336-F351-820374AD0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5FAC9-4C21-DFD3-C5BB-8D1208BEE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7A3C-013A-5A46-9961-B281462CB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849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83653-A597-F103-A4E9-610B26E34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4F2EE-977A-46D5-EAFD-AE94E9558E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39CEAA-0D36-A8F0-9E36-0E0EFFEE55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096950-1779-3FDA-15B0-49E2490C3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4662-EA1A-5447-B7DA-349C455785F2}" type="datetimeFigureOut">
              <a:rPr lang="en-US" smtClean="0"/>
              <a:t>4/30/25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76D773-35DB-5F5E-ED05-DE2C60494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00B265-D1BE-26C5-62DF-0F5069BED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7A3C-013A-5A46-9961-B281462CB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63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271CE-77F5-2C49-93EE-8B94E27E0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16F7E-F1DB-76AC-FC44-400C7A873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60262F-F41D-B706-51E1-E1E6477ACB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B9477E-1389-EC13-F64C-9BD803BAD2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FB2BE3-CF27-44D1-ABF6-5EDA02ACD7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C2BDB3-F43F-8F64-B6F5-F504D7894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4662-EA1A-5447-B7DA-349C455785F2}" type="datetimeFigureOut">
              <a:rPr lang="en-US" smtClean="0"/>
              <a:t>4/30/25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674EDD-28B5-C1DB-9584-285F8441D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DF7CA0-11C7-BCB5-1E84-55EF2F627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7A3C-013A-5A46-9961-B281462CB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265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2BE6E-B610-8852-B62B-C8A8BD02A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B4EE65-4861-B975-5F35-D6B8E4BF8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4662-EA1A-5447-B7DA-349C455785F2}" type="datetimeFigureOut">
              <a:rPr lang="en-US" smtClean="0"/>
              <a:t>4/30/25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26710C-7508-3BED-BD9D-DF98F4DE0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ECCF03-6AE1-AFD2-3E69-FF95EB66C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7A3C-013A-5A46-9961-B281462CB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86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4B5FF0-64B6-732D-268A-74925319C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4662-EA1A-5447-B7DA-349C455785F2}" type="datetimeFigureOut">
              <a:rPr lang="en-US" smtClean="0"/>
              <a:t>4/30/25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6BB788-DBAD-13EE-D7FF-B55380233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3068DD-9091-DAAC-7451-7B7D22FDD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7A3C-013A-5A46-9961-B281462CB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09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2D7B8-D618-6E6E-DB31-434EEEBCF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57917-44E9-10BC-9C7E-AFF942E28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F4274E-7D44-C311-6304-B149E9C179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C37034-724B-F0ED-E14B-4EC610706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4662-EA1A-5447-B7DA-349C455785F2}" type="datetimeFigureOut">
              <a:rPr lang="en-US" smtClean="0"/>
              <a:t>4/30/25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1128F-3C10-9B24-7CF4-6AF8CD8A7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0E73EB-BE7A-1837-DEA4-AB7E0BFD3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7A3C-013A-5A46-9961-B281462CB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34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6B6F2-FA02-0712-8EC1-08CAE0E8D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D2B046-B767-83B6-7373-B73A680DBC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C02D5F-6C0D-9E80-075E-D002BCACE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D76F01-C32D-4319-8201-E3F865CD4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4662-EA1A-5447-B7DA-349C455785F2}" type="datetimeFigureOut">
              <a:rPr lang="en-US" smtClean="0"/>
              <a:t>4/30/25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9DF8F2-5B16-B531-AD02-2124BE254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F662A4-727A-B006-83DE-97C337EA3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7A3C-013A-5A46-9961-B281462CB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528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6078C6-2FF4-ADCA-195C-E3A1FE0F6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C987F1-AC13-4AD1-948C-EDA3215AC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5FF70-4034-18F8-C5B0-8E7F29E9EB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8C4662-EA1A-5447-B7DA-349C455785F2}" type="datetimeFigureOut">
              <a:rPr lang="en-US" smtClean="0"/>
              <a:t>4/30/25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CAF78-ADEC-45B2-A197-5A14463E4F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FF2D6-950C-06E4-EE40-05C445E380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757A3C-013A-5A46-9961-B281462CB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650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E21E1-BCED-D3C4-4328-BE3CE4BDF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holding a magnifying glass&#10;&#10;AI-generated content may be incorrect.">
            <a:extLst>
              <a:ext uri="{FF2B5EF4-FFF2-40B4-BE49-F238E27FC236}">
                <a16:creationId xmlns:a16="http://schemas.microsoft.com/office/drawing/2014/main" id="{E0CFFECE-02FA-E8E6-8BC2-0A2BFFA39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78" y="2449836"/>
            <a:ext cx="4188941" cy="41889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EF4C00-39CC-B3BD-F890-E963890FCAA2}"/>
              </a:ext>
            </a:extLst>
          </p:cNvPr>
          <p:cNvSpPr txBox="1"/>
          <p:nvPr/>
        </p:nvSpPr>
        <p:spPr>
          <a:xfrm>
            <a:off x="395416" y="1141057"/>
            <a:ext cx="11796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 Visualization</a:t>
            </a:r>
            <a:endParaRPr lang="en-US" sz="3200" i="0" dirty="0">
              <a:solidFill>
                <a:schemeClr val="tx2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6C1EE4-8B6E-D8B2-F4FD-C4E72B8B6D50}"/>
              </a:ext>
            </a:extLst>
          </p:cNvPr>
          <p:cNvSpPr txBox="1"/>
          <p:nvPr/>
        </p:nvSpPr>
        <p:spPr>
          <a:xfrm>
            <a:off x="3395444" y="3343977"/>
            <a:ext cx="5857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Instructor: Shri Harini Ramesh</a:t>
            </a:r>
          </a:p>
          <a:p>
            <a:pPr algn="ctr"/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</a:endParaRPr>
          </a:p>
          <a:p>
            <a:pPr algn="ctr"/>
            <a:r>
              <a:rPr lang="en-US" sz="2400" b="1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" pitchFamily="2" charset="0"/>
              </a:rPr>
              <a:t>April 28 – May 2, 2025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</a:endParaRPr>
          </a:p>
        </p:txBody>
      </p:sp>
      <p:pic>
        <p:nvPicPr>
          <p:cNvPr id="14" name="Picture 13" descr="A red and white logo on a black background&#10;&#10;AI-generated content may be incorrect.">
            <a:extLst>
              <a:ext uri="{FF2B5EF4-FFF2-40B4-BE49-F238E27FC236}">
                <a16:creationId xmlns:a16="http://schemas.microsoft.com/office/drawing/2014/main" id="{A747A193-E3CC-DE83-929F-7A7EAF64B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962375"/>
            <a:ext cx="2327215" cy="11356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18103B-4089-3400-D3BD-23CE8C9CE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2547" y="6290159"/>
            <a:ext cx="2737479" cy="24005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B90B67-B1B0-08E7-D1F4-98031DF88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740A-48DE-CA44-AFCC-F5046A31937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03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1B9B9-2B87-5A75-7106-773D2B476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6933D9-CAD5-B2A2-8327-5582CCCD5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D13C18-19EF-91F1-FD0C-17607322161C}"/>
              </a:ext>
            </a:extLst>
          </p:cNvPr>
          <p:cNvSpPr txBox="1"/>
          <p:nvPr/>
        </p:nvSpPr>
        <p:spPr>
          <a:xfrm>
            <a:off x="1056157" y="3136612"/>
            <a:ext cx="100796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75 and 37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520004-5256-1BB1-AC8B-A1F083986429}"/>
              </a:ext>
            </a:extLst>
          </p:cNvPr>
          <p:cNvSpPr txBox="1"/>
          <p:nvPr/>
        </p:nvSpPr>
        <p:spPr>
          <a:xfrm>
            <a:off x="605481" y="501650"/>
            <a:ext cx="1179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solidFill>
                  <a:schemeClr val="tx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How many different ways is it possible to</a:t>
            </a:r>
          </a:p>
          <a:p>
            <a:r>
              <a:rPr lang="en-US" sz="4400" b="1" i="0" dirty="0">
                <a:solidFill>
                  <a:schemeClr val="tx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visualize two numbers?</a:t>
            </a:r>
          </a:p>
        </p:txBody>
      </p:sp>
    </p:spTree>
    <p:extLst>
      <p:ext uri="{BB962C8B-B14F-4D97-AF65-F5344CB8AC3E}">
        <p14:creationId xmlns:p14="http://schemas.microsoft.com/office/powerpoint/2010/main" val="203298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01178-DCD7-C5EF-1401-F1999DDF7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18A1A2-118B-EE8F-8AC9-61AB62D0E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8FF160-CACF-7DFA-0E6D-EF77950DA124}"/>
              </a:ext>
            </a:extLst>
          </p:cNvPr>
          <p:cNvSpPr txBox="1"/>
          <p:nvPr/>
        </p:nvSpPr>
        <p:spPr>
          <a:xfrm>
            <a:off x="4800843" y="3185556"/>
            <a:ext cx="100796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Nutrition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8582DF9-D6A9-AC54-A29D-6966F1F889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70" t="5795" b="3845"/>
          <a:stretch/>
        </p:blipFill>
        <p:spPr>
          <a:xfrm>
            <a:off x="1725561" y="339219"/>
            <a:ext cx="8154020" cy="623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34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D8D14-43BC-8A63-3B04-D14960BC1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255A70-583A-0D01-2254-01F772900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2E63D4-11F8-CE9E-A6ED-688A425E4559}"/>
              </a:ext>
            </a:extLst>
          </p:cNvPr>
          <p:cNvSpPr txBox="1"/>
          <p:nvPr/>
        </p:nvSpPr>
        <p:spPr>
          <a:xfrm>
            <a:off x="4800843" y="3185556"/>
            <a:ext cx="100796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Nutrition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BA97140-1D57-C6EF-A42C-9A89216B8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129" y="559750"/>
            <a:ext cx="7772400" cy="57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82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5D9E6-492C-273B-3558-3DCFB7D89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AE8E60-E93F-A95F-5CD7-A9C9DAA34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A9A8C5-E183-0334-CDD0-385894C88B85}"/>
              </a:ext>
            </a:extLst>
          </p:cNvPr>
          <p:cNvSpPr txBox="1"/>
          <p:nvPr/>
        </p:nvSpPr>
        <p:spPr>
          <a:xfrm>
            <a:off x="1075381" y="3044279"/>
            <a:ext cx="11796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solidFill>
                  <a:schemeClr val="tx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Information visualization is a language!</a:t>
            </a:r>
          </a:p>
        </p:txBody>
      </p:sp>
    </p:spTree>
    <p:extLst>
      <p:ext uri="{BB962C8B-B14F-4D97-AF65-F5344CB8AC3E}">
        <p14:creationId xmlns:p14="http://schemas.microsoft.com/office/powerpoint/2010/main" val="1288706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99387-9234-5AF8-9135-065D0E6E9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FD869-9595-8EA9-0F1F-884B0C2A6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317E4B-A37B-58C9-CDCC-11F4A398D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222564"/>
            <a:ext cx="11112360" cy="568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73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E57F2-4609-5F5C-623B-8AEA3B31C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A513CA-28E7-B4C1-D611-F3B2194D0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7" name="Picture 6" descr="A close-up of a cell phone&#10;&#10;AI-generated content may be incorrect.">
            <a:extLst>
              <a:ext uri="{FF2B5EF4-FFF2-40B4-BE49-F238E27FC236}">
                <a16:creationId xmlns:a16="http://schemas.microsoft.com/office/drawing/2014/main" id="{EA7C250D-065F-B720-C8ED-6666C0F71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1441571"/>
            <a:ext cx="7772400" cy="397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22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F03EA-9865-7944-187C-05491DEA9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8283DA-A059-67A9-F678-FA635DD7A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3" name="Picture 2" descr="A red and blue text&#10;&#10;AI-generated content may be incorrect.">
            <a:extLst>
              <a:ext uri="{FF2B5EF4-FFF2-40B4-BE49-F238E27FC236}">
                <a16:creationId xmlns:a16="http://schemas.microsoft.com/office/drawing/2014/main" id="{53AD7D06-9FBC-71E9-5556-23E0E6923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400" y="1517092"/>
            <a:ext cx="7772400" cy="382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24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4786D-8BE4-3805-574F-AEBFEB30E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DEBC19-B720-7F9C-2452-BB965FC06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5" name="Picture 4" descr="A group of symbols and text&#10;&#10;AI-generated content may be incorrect.">
            <a:extLst>
              <a:ext uri="{FF2B5EF4-FFF2-40B4-BE49-F238E27FC236}">
                <a16:creationId xmlns:a16="http://schemas.microsoft.com/office/drawing/2014/main" id="{81C11919-AD28-A76C-CC2A-FF5517820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121" y="0"/>
            <a:ext cx="7327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14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2A3DA-6BCA-F086-1561-E24CC5B92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1AFAEF-08A6-8037-1681-75D000091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18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3" name="Picture 2" descr="A diagram of a graph&#10;&#10;AI-generated content may be incorrect.">
            <a:extLst>
              <a:ext uri="{FF2B5EF4-FFF2-40B4-BE49-F238E27FC236}">
                <a16:creationId xmlns:a16="http://schemas.microsoft.com/office/drawing/2014/main" id="{247C23CB-CC43-39EA-6F1A-798865AA3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403" y="381000"/>
            <a:ext cx="7772400" cy="557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760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C79D5-E40B-8F25-F1B4-3F0094EA0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2B5D21-DF9C-2C01-138C-939A19B5F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19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5" name="Picture 4" descr="A white board with a drawing of a face and a star&#10;&#10;AI-generated content may be incorrect.">
            <a:extLst>
              <a:ext uri="{FF2B5EF4-FFF2-40B4-BE49-F238E27FC236}">
                <a16:creationId xmlns:a16="http://schemas.microsoft.com/office/drawing/2014/main" id="{7960A4A9-E482-B6AD-54CE-EF96C67D3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403" y="355600"/>
            <a:ext cx="7772400" cy="557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783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81F52-DF79-05EC-6A00-D268B2CAF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CAFEA7-8CF3-E4B9-29ED-1F844E18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3815BF-4506-2086-F1C4-C972F814E1A0}"/>
              </a:ext>
            </a:extLst>
          </p:cNvPr>
          <p:cNvSpPr txBox="1"/>
          <p:nvPr/>
        </p:nvSpPr>
        <p:spPr>
          <a:xfrm>
            <a:off x="605481" y="501650"/>
            <a:ext cx="11796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solidFill>
                  <a:schemeClr val="tx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Good, Bad, &amp; Ugly Covid Vis</a:t>
            </a:r>
          </a:p>
        </p:txBody>
      </p:sp>
      <p:pic>
        <p:nvPicPr>
          <p:cNvPr id="5" name="Picture 4" descr="A screen shot of a graph&#10;&#10;AI-generated content may be incorrect.">
            <a:extLst>
              <a:ext uri="{FF2B5EF4-FFF2-40B4-BE49-F238E27FC236}">
                <a16:creationId xmlns:a16="http://schemas.microsoft.com/office/drawing/2014/main" id="{3FA9BA85-6A81-B8BC-B696-42841C6FC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981" y="1390570"/>
            <a:ext cx="7204529" cy="533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836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0990D-6B26-F447-3531-6DF48E479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E14DA1-52C2-7911-04BF-1FC08C0E5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20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03BDC8-DE31-635A-C11E-63B96C612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50" y="1873250"/>
            <a:ext cx="7772400" cy="3932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28B87B-8C74-92CE-C1C0-AFC136ED8BFD}"/>
              </a:ext>
            </a:extLst>
          </p:cNvPr>
          <p:cNvSpPr txBox="1"/>
          <p:nvPr/>
        </p:nvSpPr>
        <p:spPr>
          <a:xfrm>
            <a:off x="719781" y="667515"/>
            <a:ext cx="11796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solidFill>
                  <a:schemeClr val="tx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Critique This Viz</a:t>
            </a:r>
          </a:p>
        </p:txBody>
      </p:sp>
    </p:spTree>
    <p:extLst>
      <p:ext uri="{BB962C8B-B14F-4D97-AF65-F5344CB8AC3E}">
        <p14:creationId xmlns:p14="http://schemas.microsoft.com/office/powerpoint/2010/main" val="1471888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59B8C-6E17-299C-E5C5-2EA95CCF3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30772-7832-144C-D47E-4E8FC3E80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21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E294B0-30D9-46BA-BB70-97CDB66CC675}"/>
              </a:ext>
            </a:extLst>
          </p:cNvPr>
          <p:cNvSpPr txBox="1"/>
          <p:nvPr/>
        </p:nvSpPr>
        <p:spPr>
          <a:xfrm>
            <a:off x="719781" y="667515"/>
            <a:ext cx="11796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solidFill>
                  <a:schemeClr val="tx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Critique This Viz</a:t>
            </a:r>
          </a:p>
        </p:txBody>
      </p:sp>
      <p:pic>
        <p:nvPicPr>
          <p:cNvPr id="5" name="Picture 4" descr="A graph of covid-19 cases&#10;&#10;AI-generated content may be incorrect.">
            <a:extLst>
              <a:ext uri="{FF2B5EF4-FFF2-40B4-BE49-F238E27FC236}">
                <a16:creationId xmlns:a16="http://schemas.microsoft.com/office/drawing/2014/main" id="{7625B20C-A6FC-D536-7FC2-4C7BB3295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550" y="1930396"/>
            <a:ext cx="7772400" cy="393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9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ECAF1-CEA9-554B-C438-1B216E546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980FA8-E628-C996-B35D-CF335891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22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4F120A-78E7-D5AB-11E4-016F10243C89}"/>
              </a:ext>
            </a:extLst>
          </p:cNvPr>
          <p:cNvSpPr txBox="1"/>
          <p:nvPr/>
        </p:nvSpPr>
        <p:spPr>
          <a:xfrm>
            <a:off x="719781" y="667515"/>
            <a:ext cx="11796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solidFill>
                  <a:schemeClr val="tx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Critique This Viz</a:t>
            </a:r>
          </a:p>
        </p:txBody>
      </p:sp>
      <p:pic>
        <p:nvPicPr>
          <p:cNvPr id="3" name="Picture 2" descr="A graph of covid-19 cases&#10;&#10;AI-generated content may be incorrect.">
            <a:extLst>
              <a:ext uri="{FF2B5EF4-FFF2-40B4-BE49-F238E27FC236}">
                <a16:creationId xmlns:a16="http://schemas.microsoft.com/office/drawing/2014/main" id="{46BD59E8-876F-B27A-66CC-B90B4CC4E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0" y="1771650"/>
            <a:ext cx="7772400" cy="393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024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64201-5345-9BFB-B9CB-E1B5C70CB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371F44-9827-EE57-9A19-C8DCCF8ED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23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62B917-1BF5-3256-8263-B2068E6DF5D9}"/>
              </a:ext>
            </a:extLst>
          </p:cNvPr>
          <p:cNvSpPr txBox="1"/>
          <p:nvPr/>
        </p:nvSpPr>
        <p:spPr>
          <a:xfrm>
            <a:off x="719781" y="667515"/>
            <a:ext cx="11796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solidFill>
                  <a:schemeClr val="tx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Critique This Viz</a:t>
            </a:r>
          </a:p>
        </p:txBody>
      </p:sp>
      <p:pic>
        <p:nvPicPr>
          <p:cNvPr id="5" name="Picture 4" descr="A graph of covid-19 cases&#10;&#10;AI-generated content may be incorrect.">
            <a:extLst>
              <a:ext uri="{FF2B5EF4-FFF2-40B4-BE49-F238E27FC236}">
                <a16:creationId xmlns:a16="http://schemas.microsoft.com/office/drawing/2014/main" id="{01E05C27-F234-8678-9E99-96F0E4A9F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950" y="1746250"/>
            <a:ext cx="7772400" cy="411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767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88FA5-5715-5783-8F90-72ACF7AD9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B3C809-3EF5-F45F-6313-FB7412883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24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4B0257-2632-F540-BA20-1CBF8ED22579}"/>
              </a:ext>
            </a:extLst>
          </p:cNvPr>
          <p:cNvSpPr txBox="1"/>
          <p:nvPr/>
        </p:nvSpPr>
        <p:spPr>
          <a:xfrm>
            <a:off x="719781" y="667515"/>
            <a:ext cx="11796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solidFill>
                  <a:schemeClr val="tx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Critique This Viz</a:t>
            </a:r>
          </a:p>
        </p:txBody>
      </p:sp>
      <p:pic>
        <p:nvPicPr>
          <p:cNvPr id="3" name="Picture 2" descr="A graph of covid-19 cases&#10;&#10;AI-generated content may be incorrect.">
            <a:extLst>
              <a:ext uri="{FF2B5EF4-FFF2-40B4-BE49-F238E27FC236}">
                <a16:creationId xmlns:a16="http://schemas.microsoft.com/office/drawing/2014/main" id="{E2DBF4AC-8665-3D47-5B3B-9FD8640F7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150" y="1757769"/>
            <a:ext cx="7772400" cy="427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204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54852-84EE-E912-B971-4B9EBA9DE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00D0F-0417-A2E1-7CB1-EEA875825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25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E376FF-DB4E-E6E8-B9F4-FB359330E635}"/>
              </a:ext>
            </a:extLst>
          </p:cNvPr>
          <p:cNvSpPr txBox="1"/>
          <p:nvPr/>
        </p:nvSpPr>
        <p:spPr>
          <a:xfrm>
            <a:off x="719781" y="667515"/>
            <a:ext cx="11796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solidFill>
                  <a:schemeClr val="tx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Critique This Viz</a:t>
            </a:r>
          </a:p>
        </p:txBody>
      </p:sp>
      <p:pic>
        <p:nvPicPr>
          <p:cNvPr id="5" name="Picture 4" descr="A graph of blue bars&#10;&#10;AI-generated content may be incorrect.">
            <a:extLst>
              <a:ext uri="{FF2B5EF4-FFF2-40B4-BE49-F238E27FC236}">
                <a16:creationId xmlns:a16="http://schemas.microsoft.com/office/drawing/2014/main" id="{30F4CAA8-4742-39A2-A9E0-140CB58F3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050" y="1896713"/>
            <a:ext cx="7772400" cy="399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281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D4769-C060-D348-CF71-488B13476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1EFE5-F239-E165-1D68-7D7A08AC4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26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0B62BD-4DDC-256F-6406-054972333DB5}"/>
              </a:ext>
            </a:extLst>
          </p:cNvPr>
          <p:cNvSpPr txBox="1"/>
          <p:nvPr/>
        </p:nvSpPr>
        <p:spPr>
          <a:xfrm>
            <a:off x="719781" y="667515"/>
            <a:ext cx="11796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solidFill>
                  <a:schemeClr val="tx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Critique This Viz</a:t>
            </a:r>
          </a:p>
        </p:txBody>
      </p:sp>
      <p:pic>
        <p:nvPicPr>
          <p:cNvPr id="3" name="Picture 2" descr="A graph of blue bars with black text&#10;&#10;AI-generated content may be incorrect.">
            <a:extLst>
              <a:ext uri="{FF2B5EF4-FFF2-40B4-BE49-F238E27FC236}">
                <a16:creationId xmlns:a16="http://schemas.microsoft.com/office/drawing/2014/main" id="{A794341C-9761-9062-6EA4-3D6504CD9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350" y="1896713"/>
            <a:ext cx="7772400" cy="399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909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2D1B3-A0E1-D71A-0C9C-4506E5429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AAB3E8-3811-CE17-B73F-6F7BFC720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27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E6519E-9BD7-B724-C4FA-A69B680D4A11}"/>
              </a:ext>
            </a:extLst>
          </p:cNvPr>
          <p:cNvSpPr txBox="1"/>
          <p:nvPr/>
        </p:nvSpPr>
        <p:spPr>
          <a:xfrm>
            <a:off x="719781" y="667515"/>
            <a:ext cx="11796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solidFill>
                  <a:schemeClr val="tx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Critique This Viz</a:t>
            </a:r>
          </a:p>
        </p:txBody>
      </p:sp>
      <p:pic>
        <p:nvPicPr>
          <p:cNvPr id="5" name="Picture 4" descr="A graph of blue bars with white text&#10;&#10;AI-generated content may be incorrect.">
            <a:extLst>
              <a:ext uri="{FF2B5EF4-FFF2-40B4-BE49-F238E27FC236}">
                <a16:creationId xmlns:a16="http://schemas.microsoft.com/office/drawing/2014/main" id="{D1FFD0BE-8426-E249-36B3-FD49DBDE9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550" y="2190605"/>
            <a:ext cx="7772400" cy="399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97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5C9AB-594F-7709-420F-BD25E2743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929FD6-AAF0-D8C7-B362-BD5281A09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28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99FF55-5DE1-E514-1C9A-16EC4FB98984}"/>
              </a:ext>
            </a:extLst>
          </p:cNvPr>
          <p:cNvSpPr txBox="1"/>
          <p:nvPr/>
        </p:nvSpPr>
        <p:spPr>
          <a:xfrm>
            <a:off x="719781" y="667515"/>
            <a:ext cx="11796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solidFill>
                  <a:schemeClr val="tx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Critique This Viz</a:t>
            </a:r>
          </a:p>
        </p:txBody>
      </p:sp>
      <p:pic>
        <p:nvPicPr>
          <p:cNvPr id="3" name="Picture 2" descr="A graph of blue bars with black text&#10;&#10;AI-generated content may be incorrect.">
            <a:extLst>
              <a:ext uri="{FF2B5EF4-FFF2-40B4-BE49-F238E27FC236}">
                <a16:creationId xmlns:a16="http://schemas.microsoft.com/office/drawing/2014/main" id="{187D8D42-D7B9-BE4D-E4B7-EAEC74356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550" y="1896713"/>
            <a:ext cx="7772400" cy="399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257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91D25-73E3-7272-FDB6-F1DDA0C6B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3E3BD4-90B0-C8B9-4B7C-55F0EA811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29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4830EA-5A51-27CC-A919-46CAD871C16F}"/>
              </a:ext>
            </a:extLst>
          </p:cNvPr>
          <p:cNvSpPr txBox="1"/>
          <p:nvPr/>
        </p:nvSpPr>
        <p:spPr>
          <a:xfrm>
            <a:off x="719781" y="667515"/>
            <a:ext cx="11796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solidFill>
                  <a:schemeClr val="tx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Critique This Viz</a:t>
            </a:r>
          </a:p>
        </p:txBody>
      </p:sp>
      <p:pic>
        <p:nvPicPr>
          <p:cNvPr id="5" name="Picture 4" descr="A graph of covid-19 cases&#10;&#10;AI-generated content may be incorrect.">
            <a:extLst>
              <a:ext uri="{FF2B5EF4-FFF2-40B4-BE49-F238E27FC236}">
                <a16:creationId xmlns:a16="http://schemas.microsoft.com/office/drawing/2014/main" id="{D901736A-E288-185A-0E9C-D13EBEEB9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950" y="1783032"/>
            <a:ext cx="7772400" cy="422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09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8846E-EAA1-20F2-C425-E96B94922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A9A6B6-F34B-1F6C-19C8-E9640FD3E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EC7152-1800-0172-EF6D-DFD49AB0343A}"/>
              </a:ext>
            </a:extLst>
          </p:cNvPr>
          <p:cNvSpPr txBox="1"/>
          <p:nvPr/>
        </p:nvSpPr>
        <p:spPr>
          <a:xfrm>
            <a:off x="605481" y="501650"/>
            <a:ext cx="11796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solidFill>
                  <a:schemeClr val="tx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Good, Bad, &amp; Ugly Covid Vis</a:t>
            </a:r>
          </a:p>
        </p:txBody>
      </p:sp>
      <p:pic>
        <p:nvPicPr>
          <p:cNvPr id="5" name="Picture 4" descr="A chart with different colors of the same color&#10;&#10;AI-generated content may be incorrect.">
            <a:extLst>
              <a:ext uri="{FF2B5EF4-FFF2-40B4-BE49-F238E27FC236}">
                <a16:creationId xmlns:a16="http://schemas.microsoft.com/office/drawing/2014/main" id="{CE859982-64F6-7498-60EA-0FAF99291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415494"/>
            <a:ext cx="7772400" cy="512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356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E5C6A-6383-F945-6B10-24170DDB1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E7DF9-3149-B43C-4F3F-65B49165E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30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E2A261-9546-F764-A131-406E6498D87F}"/>
              </a:ext>
            </a:extLst>
          </p:cNvPr>
          <p:cNvSpPr txBox="1"/>
          <p:nvPr/>
        </p:nvSpPr>
        <p:spPr>
          <a:xfrm>
            <a:off x="719781" y="667515"/>
            <a:ext cx="11796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solidFill>
                  <a:schemeClr val="tx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Critique This Viz</a:t>
            </a:r>
          </a:p>
        </p:txBody>
      </p:sp>
      <p:pic>
        <p:nvPicPr>
          <p:cNvPr id="3" name="Picture 2" descr="A graph on a paper&#10;&#10;AI-generated content may be incorrect.">
            <a:extLst>
              <a:ext uri="{FF2B5EF4-FFF2-40B4-BE49-F238E27FC236}">
                <a16:creationId xmlns:a16="http://schemas.microsoft.com/office/drawing/2014/main" id="{BBA0DEC2-06D1-A4A3-959E-6D21B8245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785106"/>
            <a:ext cx="9546854" cy="406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9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93673-CB8F-A9A4-AD4D-6BA7FFD42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8DBC94-363C-CD1C-6D2E-A4CDA929C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09B228-0C5A-B833-F3F8-98D2A38FB9D8}"/>
              </a:ext>
            </a:extLst>
          </p:cNvPr>
          <p:cNvSpPr txBox="1"/>
          <p:nvPr/>
        </p:nvSpPr>
        <p:spPr>
          <a:xfrm>
            <a:off x="605481" y="501650"/>
            <a:ext cx="11796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solidFill>
                  <a:schemeClr val="tx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Good, Bad, &amp; Ugly Covid Vis</a:t>
            </a:r>
          </a:p>
        </p:txBody>
      </p:sp>
      <p:pic>
        <p:nvPicPr>
          <p:cNvPr id="5" name="Picture 4" descr="A screenshot of a computer screen showing the spread of the coronavirus&#10;&#10;AI-generated content may be incorrect.">
            <a:extLst>
              <a:ext uri="{FF2B5EF4-FFF2-40B4-BE49-F238E27FC236}">
                <a16:creationId xmlns:a16="http://schemas.microsoft.com/office/drawing/2014/main" id="{5F35545A-99FF-66C5-DC13-470E3C9D2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290" y="1437233"/>
            <a:ext cx="7772400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92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8C18F-59D1-55E3-3C2D-945D97FB2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D85148-62B5-5A49-F1A6-B9A45BB5A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BFD29F-16E1-A715-699C-4CDDDEE35987}"/>
              </a:ext>
            </a:extLst>
          </p:cNvPr>
          <p:cNvSpPr txBox="1"/>
          <p:nvPr/>
        </p:nvSpPr>
        <p:spPr>
          <a:xfrm>
            <a:off x="605481" y="501650"/>
            <a:ext cx="11796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Count Number Of “t” </a:t>
            </a:r>
            <a:endParaRPr lang="en-US" sz="4400" b="1" i="0" dirty="0">
              <a:solidFill>
                <a:schemeClr val="tx2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5" descr="A close-up of a black alphabet&#10;&#10;AI-generated content may be incorrect.">
            <a:extLst>
              <a:ext uri="{FF2B5EF4-FFF2-40B4-BE49-F238E27FC236}">
                <a16:creationId xmlns:a16="http://schemas.microsoft.com/office/drawing/2014/main" id="{B5C768E6-711D-CECC-B652-7EA19DAB3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090" y="1409648"/>
            <a:ext cx="10060065" cy="462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74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0D336-AFDA-2DB4-9C57-DB923FC82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C66A2E-84BB-427F-9130-5BA2522A2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7627E7-40D6-DF17-06C2-B913B6319CCD}"/>
              </a:ext>
            </a:extLst>
          </p:cNvPr>
          <p:cNvSpPr txBox="1"/>
          <p:nvPr/>
        </p:nvSpPr>
        <p:spPr>
          <a:xfrm>
            <a:off x="605481" y="501650"/>
            <a:ext cx="11796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Count Number Of “t” </a:t>
            </a:r>
            <a:endParaRPr lang="en-US" sz="4400" b="1" i="0" dirty="0">
              <a:solidFill>
                <a:schemeClr val="tx2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 descr="A black and red letters&#10;&#10;AI-generated content may be incorrect.">
            <a:extLst>
              <a:ext uri="{FF2B5EF4-FFF2-40B4-BE49-F238E27FC236}">
                <a16:creationId xmlns:a16="http://schemas.microsoft.com/office/drawing/2014/main" id="{A7879E2B-27B3-55F2-2720-B03C328DA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870" y="1099931"/>
            <a:ext cx="9995871" cy="45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53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AFEEE-7495-612F-916C-9921E73F4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EE08B2-9BB9-1F23-932E-20E9F58C5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333430-4A9B-880E-42A1-9024F0E417CC}"/>
              </a:ext>
            </a:extLst>
          </p:cNvPr>
          <p:cNvSpPr txBox="1"/>
          <p:nvPr/>
        </p:nvSpPr>
        <p:spPr>
          <a:xfrm>
            <a:off x="605481" y="501650"/>
            <a:ext cx="11796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https://</a:t>
            </a:r>
            <a:r>
              <a:rPr lang="en-US" sz="4400" b="1" dirty="0" err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datavizcatalogue.com</a:t>
            </a:r>
            <a:r>
              <a:rPr lang="en-US" sz="44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endParaRPr lang="en-US" sz="4400" b="1" i="0" dirty="0">
              <a:solidFill>
                <a:schemeClr val="tx2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5" descr="A collection of blue circles with white text&#10;&#10;AI-generated content may be incorrect.">
            <a:extLst>
              <a:ext uri="{FF2B5EF4-FFF2-40B4-BE49-F238E27FC236}">
                <a16:creationId xmlns:a16="http://schemas.microsoft.com/office/drawing/2014/main" id="{49120946-8CA7-68F2-B73A-46D86F379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566090"/>
            <a:ext cx="7772400" cy="449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43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2EE45-1427-30C7-4F72-A67B44142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106515-7906-96AA-1DC7-57D12F1C8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56DD51-ACF4-8DB9-F5E5-99598D5537F6}"/>
              </a:ext>
            </a:extLst>
          </p:cNvPr>
          <p:cNvSpPr txBox="1"/>
          <p:nvPr/>
        </p:nvSpPr>
        <p:spPr>
          <a:xfrm>
            <a:off x="1154128" y="2456213"/>
            <a:ext cx="100796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75 and 37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AD5465-0E5B-124D-CB8C-9BD6CA296BF9}"/>
              </a:ext>
            </a:extLst>
          </p:cNvPr>
          <p:cNvSpPr txBox="1"/>
          <p:nvPr/>
        </p:nvSpPr>
        <p:spPr>
          <a:xfrm>
            <a:off x="605481" y="501650"/>
            <a:ext cx="11796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solidFill>
                  <a:schemeClr val="tx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Visualize this dataset</a:t>
            </a:r>
          </a:p>
        </p:txBody>
      </p:sp>
    </p:spTree>
    <p:extLst>
      <p:ext uri="{BB962C8B-B14F-4D97-AF65-F5344CB8AC3E}">
        <p14:creationId xmlns:p14="http://schemas.microsoft.com/office/powerpoint/2010/main" val="2459899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E9BE7-D1F1-B645-1237-E714C6ADA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696230-E9CF-BBAE-C011-FA38E8420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3" name="Picture 2" descr="A close-up of a graph&#10;&#10;AI-generated content may be incorrect.">
            <a:extLst>
              <a:ext uri="{FF2B5EF4-FFF2-40B4-BE49-F238E27FC236}">
                <a16:creationId xmlns:a16="http://schemas.microsoft.com/office/drawing/2014/main" id="{6AB8F6EC-A570-4754-9B6A-1ABE16007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316494"/>
            <a:ext cx="8891066" cy="40398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0148CB-09D0-22A9-55F3-94A41999E1FD}"/>
              </a:ext>
            </a:extLst>
          </p:cNvPr>
          <p:cNvSpPr txBox="1"/>
          <p:nvPr/>
        </p:nvSpPr>
        <p:spPr>
          <a:xfrm>
            <a:off x="605481" y="501650"/>
            <a:ext cx="11796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solidFill>
                  <a:schemeClr val="tx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Most Likely Results</a:t>
            </a:r>
          </a:p>
        </p:txBody>
      </p:sp>
    </p:spTree>
    <p:extLst>
      <p:ext uri="{BB962C8B-B14F-4D97-AF65-F5344CB8AC3E}">
        <p14:creationId xmlns:p14="http://schemas.microsoft.com/office/powerpoint/2010/main" val="4899783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180</Words>
  <Application>Microsoft Macintosh PowerPoint</Application>
  <PresentationFormat>Widescreen</PresentationFormat>
  <Paragraphs>89</Paragraphs>
  <Slides>30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Aptos</vt:lpstr>
      <vt:lpstr>Aptos Display</vt:lpstr>
      <vt:lpstr>Arial</vt:lpstr>
      <vt:lpstr>Helvetica</vt:lpstr>
      <vt:lpstr>Segoe UI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Shri Harini Ramesh</dc:creator>
  <cp:lastModifiedBy>Shri Harini Ramesh</cp:lastModifiedBy>
  <cp:revision>1</cp:revision>
  <dcterms:created xsi:type="dcterms:W3CDTF">2025-04-30T23:05:02Z</dcterms:created>
  <dcterms:modified xsi:type="dcterms:W3CDTF">2025-05-01T01:34:50Z</dcterms:modified>
</cp:coreProperties>
</file>